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Inter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0" roundtripDataSignature="AMtx7mhcQ5LkFFbVaomuOq5WFpmQmMX5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Inter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Inter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de01f9d2b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ade01f9d2b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de01f9d2b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ade01f9d2b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de01f9d2b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de01f9d2b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de01f9d2b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ade01f9d2b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de01f9d2b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de01f9d2b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de01f9d2b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ade01f9d2b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de01f9d2b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de01f9d2b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a36a517e1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a36a517e1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de01f9d2b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ade01f9d2b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de01f9d2b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ade01f9d2b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36a517e1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a36a517e1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36a517e1c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a36a517e1c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a36a517e1c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a36a517e1c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ade01f9d2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ade01f9d2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de01f9d2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ade01f9d2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ade01f9d2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ade01f9d2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de01f9d2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de01f9d2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de01f9d2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ade01f9d2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ade01f9d2b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ade01f9d2b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ade01f9d2b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ade01f9d2b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NBhUZuasIKFVamgYIP7PqkDFFCGtwqdk/view" TargetMode="External"/><Relationship Id="rId4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Relationship Id="rId6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Relationship Id="rId6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hyperlink" Target="http://data.fguerillon.net" TargetMode="External"/><Relationship Id="rId5" Type="http://schemas.openxmlformats.org/officeDocument/2006/relationships/image" Target="../media/image22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AU78n4AcfrkCSKEnL3V874rkOhtgjPGF/view" TargetMode="External"/><Relationship Id="rId4" Type="http://schemas.openxmlformats.org/officeDocument/2006/relationships/image" Target="../media/image2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3.png"/><Relationship Id="rId7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29.png"/><Relationship Id="rId5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DAD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8241650" y="132275"/>
            <a:ext cx="842125" cy="25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7424901" y="132275"/>
            <a:ext cx="842125" cy="25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6608152" y="132275"/>
            <a:ext cx="842125" cy="25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5791404" y="132275"/>
            <a:ext cx="842125" cy="25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4974655" y="132275"/>
            <a:ext cx="842125" cy="25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4157906" y="132275"/>
            <a:ext cx="842125" cy="25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3341157" y="132275"/>
            <a:ext cx="842125" cy="25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2524409" y="132275"/>
            <a:ext cx="842125" cy="25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1707660" y="132275"/>
            <a:ext cx="842125" cy="25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890911" y="132275"/>
            <a:ext cx="842125" cy="25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74163" y="132275"/>
            <a:ext cx="842125" cy="25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8241650" y="2799275"/>
            <a:ext cx="842125" cy="25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7424901" y="2799275"/>
            <a:ext cx="842125" cy="25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6608152" y="2799275"/>
            <a:ext cx="842125" cy="25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5791404" y="2799275"/>
            <a:ext cx="842125" cy="25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4974655" y="2799275"/>
            <a:ext cx="842125" cy="25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4157906" y="2799275"/>
            <a:ext cx="842125" cy="25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3341157" y="2799275"/>
            <a:ext cx="842125" cy="25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2524409" y="2799275"/>
            <a:ext cx="842125" cy="25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1707660" y="2799275"/>
            <a:ext cx="842125" cy="25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890911" y="2799275"/>
            <a:ext cx="842125" cy="25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74163" y="2799275"/>
            <a:ext cx="842125" cy="25911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"/>
          <p:cNvSpPr txBox="1"/>
          <p:nvPr>
            <p:ph type="ctrTitle"/>
          </p:nvPr>
        </p:nvSpPr>
        <p:spPr>
          <a:xfrm>
            <a:off x="1718100" y="866768"/>
            <a:ext cx="64782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21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Data Science Bootcamp</a:t>
            </a:r>
            <a:endParaRPr sz="21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7" name="Google Shape;77;p1"/>
          <p:cNvSpPr txBox="1"/>
          <p:nvPr>
            <p:ph type="ctrTitle"/>
          </p:nvPr>
        </p:nvSpPr>
        <p:spPr>
          <a:xfrm>
            <a:off x="850057" y="2921325"/>
            <a:ext cx="59814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25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François Guérillon</a:t>
            </a:r>
            <a:endParaRPr sz="25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8" name="Google Shape;7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4500" y="795925"/>
            <a:ext cx="721025" cy="7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"/>
          <p:cNvSpPr txBox="1"/>
          <p:nvPr>
            <p:ph type="ctrTitle"/>
          </p:nvPr>
        </p:nvSpPr>
        <p:spPr>
          <a:xfrm>
            <a:off x="844500" y="2151218"/>
            <a:ext cx="64782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fr" sz="31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Le prix des grands vins français</a:t>
            </a:r>
            <a:endParaRPr b="1" sz="31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0" name="Google Shape;80;p1"/>
          <p:cNvSpPr txBox="1"/>
          <p:nvPr>
            <p:ph type="ctrTitle"/>
          </p:nvPr>
        </p:nvSpPr>
        <p:spPr>
          <a:xfrm>
            <a:off x="865745" y="3378525"/>
            <a:ext cx="59814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14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décembre 2020</a:t>
            </a:r>
            <a:endParaRPr sz="14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gade01f9d2b_0_87" title="video_chablis_animation_01.wm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65172"/>
            <a:ext cx="8839197" cy="3413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4FF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de01f9d2b_0_224"/>
          <p:cNvSpPr txBox="1"/>
          <p:nvPr>
            <p:ph idx="4294967295" type="ctrTitle"/>
          </p:nvPr>
        </p:nvSpPr>
        <p:spPr>
          <a:xfrm>
            <a:off x="1124250" y="2120550"/>
            <a:ext cx="6895500" cy="9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5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r>
              <a:rPr b="1" lang="fr" sz="45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. Prédire l’avenir...</a:t>
            </a:r>
            <a:endParaRPr b="1" i="0" sz="4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57" name="Google Shape;157;gade01f9d2b_0_2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de01f9d2b_0_263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/>
              <a:t>Nous sommes e</a:t>
            </a:r>
            <a:r>
              <a:rPr b="1" lang="fr" sz="2600"/>
              <a:t>n 2020</a:t>
            </a:r>
            <a:endParaRPr b="1" sz="2600"/>
          </a:p>
        </p:txBody>
      </p:sp>
      <p:pic>
        <p:nvPicPr>
          <p:cNvPr id="163" name="Google Shape;163;gade01f9d2b_0_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8263" y="653175"/>
            <a:ext cx="1487475" cy="107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ade01f9d2b_0_263"/>
          <p:cNvSpPr txBox="1"/>
          <p:nvPr>
            <p:ph type="title"/>
          </p:nvPr>
        </p:nvSpPr>
        <p:spPr>
          <a:xfrm>
            <a:off x="400125" y="1625168"/>
            <a:ext cx="8520600" cy="4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/>
              <a:t>Défi : prédire la cote des vins en 2025</a:t>
            </a:r>
            <a:endParaRPr sz="2200"/>
          </a:p>
        </p:txBody>
      </p:sp>
      <p:sp>
        <p:nvSpPr>
          <p:cNvPr id="165" name="Google Shape;165;gade01f9d2b_0_263"/>
          <p:cNvSpPr/>
          <p:nvPr/>
        </p:nvSpPr>
        <p:spPr>
          <a:xfrm>
            <a:off x="247725" y="2400175"/>
            <a:ext cx="3295800" cy="2527800"/>
          </a:xfrm>
          <a:prstGeom prst="wedgeRectCallout">
            <a:avLst>
              <a:gd fmla="val 58984" name="adj1"/>
              <a:gd fmla="val -64573" name="adj2"/>
            </a:avLst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fr" sz="1600"/>
              <a:t>Entraînement </a:t>
            </a:r>
            <a:r>
              <a:rPr b="1" lang="fr" sz="1600" u="sng"/>
              <a:t>supervisé</a:t>
            </a:r>
            <a:r>
              <a:rPr lang="fr" sz="1600"/>
              <a:t> d’un modèle prédictif </a:t>
            </a:r>
            <a:r>
              <a:rPr lang="fr" sz="1600">
                <a:solidFill>
                  <a:schemeClr val="dk1"/>
                </a:solidFill>
              </a:rPr>
              <a:t>(</a:t>
            </a:r>
            <a:r>
              <a:rPr i="1" lang="fr" sz="1600">
                <a:solidFill>
                  <a:schemeClr val="dk1"/>
                </a:solidFill>
              </a:rPr>
              <a:t>machine learning</a:t>
            </a:r>
            <a:r>
              <a:rPr lang="fr" sz="1600">
                <a:solidFill>
                  <a:schemeClr val="dk1"/>
                </a:solidFill>
              </a:rPr>
              <a:t>)</a:t>
            </a:r>
            <a:r>
              <a:rPr lang="fr" sz="1600"/>
              <a:t> :</a:t>
            </a:r>
            <a:endParaRPr sz="1600"/>
          </a:p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Une variable “cible” connue </a:t>
            </a:r>
            <a:r>
              <a:rPr lang="fr" sz="1600" u="sng"/>
              <a:t>en 2020</a:t>
            </a:r>
            <a:endParaRPr sz="1600" u="sng"/>
          </a:p>
          <a:p>
            <a:pPr indent="-330200" lvl="0" marL="457200" rtl="0" algn="l">
              <a:spcBef>
                <a:spcPts val="400"/>
              </a:spcBef>
              <a:spcAft>
                <a:spcPts val="400"/>
              </a:spcAft>
              <a:buSzPts val="1600"/>
              <a:buChar char="●"/>
            </a:pPr>
            <a:r>
              <a:rPr lang="fr" sz="1600"/>
              <a:t>Des variables “explicatives” (entrée du modèle prédictif) connues </a:t>
            </a:r>
            <a:r>
              <a:rPr lang="fr" sz="1600" u="sng"/>
              <a:t>5 ans avant</a:t>
            </a:r>
            <a:r>
              <a:rPr lang="fr" sz="1600"/>
              <a:t> la variable “cible” (donc </a:t>
            </a:r>
            <a:r>
              <a:rPr lang="fr" sz="1600">
                <a:solidFill>
                  <a:schemeClr val="dk1"/>
                </a:solidFill>
              </a:rPr>
              <a:t>≤ </a:t>
            </a:r>
            <a:r>
              <a:rPr lang="fr" sz="1600" u="sng">
                <a:solidFill>
                  <a:schemeClr val="dk1"/>
                </a:solidFill>
              </a:rPr>
              <a:t>2015</a:t>
            </a:r>
            <a:r>
              <a:rPr lang="fr" sz="1600">
                <a:solidFill>
                  <a:schemeClr val="dk1"/>
                </a:solidFill>
              </a:rPr>
              <a:t>)</a:t>
            </a:r>
            <a:endParaRPr sz="1600"/>
          </a:p>
        </p:txBody>
      </p:sp>
      <p:sp>
        <p:nvSpPr>
          <p:cNvPr id="166" name="Google Shape;166;gade01f9d2b_0_263"/>
          <p:cNvSpPr/>
          <p:nvPr/>
        </p:nvSpPr>
        <p:spPr>
          <a:xfrm>
            <a:off x="3693925" y="2476375"/>
            <a:ext cx="3250200" cy="2311500"/>
          </a:xfrm>
          <a:prstGeom prst="wedgeRectCallout">
            <a:avLst>
              <a:gd fmla="val -34021" name="adj1"/>
              <a:gd fmla="val -68195" name="adj2"/>
            </a:avLst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fr" sz="1600"/>
              <a:t>Utilisation du modèle prédictif :</a:t>
            </a:r>
            <a:r>
              <a:rPr lang="fr" sz="1600"/>
              <a:t> </a:t>
            </a:r>
            <a:r>
              <a:rPr lang="fr" sz="1600" u="sng"/>
              <a:t>glissement de 5 ans</a:t>
            </a:r>
            <a:r>
              <a:rPr lang="fr" sz="1600"/>
              <a:t> par rapport à l’entraînement :</a:t>
            </a:r>
            <a:endParaRPr sz="1600"/>
          </a:p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Variable “cible” : 2025</a:t>
            </a:r>
            <a:endParaRPr sz="1600" u="sng"/>
          </a:p>
          <a:p>
            <a:pPr indent="-330200" lvl="0" marL="457200" rtl="0" algn="l">
              <a:spcBef>
                <a:spcPts val="400"/>
              </a:spcBef>
              <a:spcAft>
                <a:spcPts val="400"/>
              </a:spcAft>
              <a:buSzPts val="1600"/>
              <a:buChar char="●"/>
            </a:pPr>
            <a:r>
              <a:rPr lang="fr" sz="1600"/>
              <a:t>Des variables “explicatives” (entrée du modèle prédictif) connues </a:t>
            </a:r>
            <a:r>
              <a:rPr lang="fr" sz="1600" u="sng"/>
              <a:t>5 ans avant</a:t>
            </a:r>
            <a:r>
              <a:rPr lang="fr" sz="1600"/>
              <a:t> donc </a:t>
            </a:r>
            <a:r>
              <a:rPr lang="fr" sz="1600">
                <a:solidFill>
                  <a:schemeClr val="dk1"/>
                </a:solidFill>
              </a:rPr>
              <a:t>≤ 2020</a:t>
            </a:r>
            <a:endParaRPr sz="1600"/>
          </a:p>
        </p:txBody>
      </p:sp>
      <p:sp>
        <p:nvSpPr>
          <p:cNvPr id="167" name="Google Shape;167;gade01f9d2b_0_263"/>
          <p:cNvSpPr/>
          <p:nvPr/>
        </p:nvSpPr>
        <p:spPr>
          <a:xfrm>
            <a:off x="7039425" y="2928175"/>
            <a:ext cx="1881300" cy="1407900"/>
          </a:xfrm>
          <a:prstGeom prst="wedgeRectCallout">
            <a:avLst>
              <a:gd fmla="val -86566" name="adj1"/>
              <a:gd fmla="val -10796" name="adj2"/>
            </a:avLst>
          </a:prstGeom>
          <a:solidFill>
            <a:srgbClr val="FFF3F3"/>
          </a:solidFill>
          <a:ln cap="flat" cmpd="sng" w="9525">
            <a:solidFill>
              <a:srgbClr val="5B0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FF0000"/>
                </a:solidFill>
              </a:rPr>
              <a:t>Impossible d’évaluer la qualité de la prédiction !</a:t>
            </a:r>
            <a:endParaRPr b="1" sz="19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gade01f9d2b_0_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00" y="-162137"/>
            <a:ext cx="8086800" cy="546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ade01f9d2b_0_273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/>
              <a:t>Imaginez… nous sommes e</a:t>
            </a:r>
            <a:r>
              <a:rPr b="1" lang="fr" sz="2600"/>
              <a:t>n 2015</a:t>
            </a:r>
            <a:endParaRPr b="1" sz="2600"/>
          </a:p>
        </p:txBody>
      </p:sp>
      <p:pic>
        <p:nvPicPr>
          <p:cNvPr id="178" name="Google Shape;178;gade01f9d2b_0_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8263" y="653175"/>
            <a:ext cx="1487475" cy="107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ade01f9d2b_0_273"/>
          <p:cNvSpPr txBox="1"/>
          <p:nvPr>
            <p:ph type="title"/>
          </p:nvPr>
        </p:nvSpPr>
        <p:spPr>
          <a:xfrm>
            <a:off x="400125" y="1625168"/>
            <a:ext cx="8520600" cy="4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/>
              <a:t>Prédire la cote des vins en 2020</a:t>
            </a:r>
            <a:endParaRPr sz="2200"/>
          </a:p>
        </p:txBody>
      </p:sp>
      <p:sp>
        <p:nvSpPr>
          <p:cNvPr id="180" name="Google Shape;180;gade01f9d2b_0_273"/>
          <p:cNvSpPr/>
          <p:nvPr/>
        </p:nvSpPr>
        <p:spPr>
          <a:xfrm>
            <a:off x="247725" y="2552575"/>
            <a:ext cx="3295800" cy="1823400"/>
          </a:xfrm>
          <a:prstGeom prst="wedgeRectCallout">
            <a:avLst>
              <a:gd fmla="val 55101" name="adj1"/>
              <a:gd fmla="val -77683" name="adj2"/>
            </a:avLst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fr" sz="1600"/>
              <a:t>Entraînement </a:t>
            </a:r>
            <a:r>
              <a:rPr lang="fr" sz="1600"/>
              <a:t>:</a:t>
            </a:r>
            <a:endParaRPr sz="1600"/>
          </a:p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Une variable “cible” connue </a:t>
            </a:r>
            <a:r>
              <a:rPr lang="fr" sz="1600" u="sng"/>
              <a:t>en 2015</a:t>
            </a:r>
            <a:endParaRPr sz="1600" u="sng"/>
          </a:p>
          <a:p>
            <a:pPr indent="-330200" lvl="0" marL="457200" rtl="0" algn="l">
              <a:spcBef>
                <a:spcPts val="400"/>
              </a:spcBef>
              <a:spcAft>
                <a:spcPts val="400"/>
              </a:spcAft>
              <a:buSzPts val="1600"/>
              <a:buChar char="●"/>
            </a:pPr>
            <a:r>
              <a:rPr lang="fr" sz="1600"/>
              <a:t>Des variables “explicatives” connues </a:t>
            </a:r>
            <a:r>
              <a:rPr lang="fr" sz="1600" u="sng"/>
              <a:t>5 ans avant</a:t>
            </a:r>
            <a:r>
              <a:rPr lang="fr" sz="1600"/>
              <a:t> : </a:t>
            </a:r>
            <a:r>
              <a:rPr lang="fr" sz="1600">
                <a:solidFill>
                  <a:schemeClr val="dk1"/>
                </a:solidFill>
              </a:rPr>
              <a:t>≤ </a:t>
            </a:r>
            <a:r>
              <a:rPr lang="fr" sz="1600" u="sng">
                <a:solidFill>
                  <a:schemeClr val="dk1"/>
                </a:solidFill>
              </a:rPr>
              <a:t>2010</a:t>
            </a:r>
            <a:endParaRPr sz="1600" u="sng"/>
          </a:p>
        </p:txBody>
      </p:sp>
      <p:sp>
        <p:nvSpPr>
          <p:cNvPr id="181" name="Google Shape;181;gade01f9d2b_0_273"/>
          <p:cNvSpPr/>
          <p:nvPr/>
        </p:nvSpPr>
        <p:spPr>
          <a:xfrm>
            <a:off x="3693925" y="2476375"/>
            <a:ext cx="3250200" cy="2311500"/>
          </a:xfrm>
          <a:prstGeom prst="wedgeRectCallout">
            <a:avLst>
              <a:gd fmla="val -34021" name="adj1"/>
              <a:gd fmla="val -68195" name="adj2"/>
            </a:avLst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fr" sz="1600"/>
              <a:t>Utilisation du modèle :</a:t>
            </a:r>
            <a:r>
              <a:rPr lang="fr" sz="1600"/>
              <a:t> </a:t>
            </a:r>
            <a:r>
              <a:rPr lang="fr" sz="1600" u="sng"/>
              <a:t>glissement de 5 ans</a:t>
            </a:r>
            <a:r>
              <a:rPr lang="fr" sz="1600"/>
              <a:t> par rapport à l’entraînement :</a:t>
            </a:r>
            <a:endParaRPr sz="1600"/>
          </a:p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Variable “cible” : 2020</a:t>
            </a:r>
            <a:endParaRPr sz="1600" u="sng"/>
          </a:p>
          <a:p>
            <a:pPr indent="-330200" lvl="0" marL="457200" rtl="0" algn="l">
              <a:spcBef>
                <a:spcPts val="400"/>
              </a:spcBef>
              <a:spcAft>
                <a:spcPts val="400"/>
              </a:spcAft>
              <a:buSzPts val="1600"/>
              <a:buChar char="●"/>
            </a:pPr>
            <a:r>
              <a:rPr lang="fr" sz="1600"/>
              <a:t>Des variables “explicatives” (entrée du modèle prédictif) connues </a:t>
            </a:r>
            <a:r>
              <a:rPr lang="fr" sz="1600" u="sng"/>
              <a:t>5 ans avant</a:t>
            </a:r>
            <a:r>
              <a:rPr lang="fr" sz="1600"/>
              <a:t> donc </a:t>
            </a:r>
            <a:r>
              <a:rPr lang="fr" sz="1600">
                <a:solidFill>
                  <a:schemeClr val="dk1"/>
                </a:solidFill>
              </a:rPr>
              <a:t>≤ 2015</a:t>
            </a:r>
            <a:endParaRPr sz="1600"/>
          </a:p>
        </p:txBody>
      </p:sp>
      <p:sp>
        <p:nvSpPr>
          <p:cNvPr id="182" name="Google Shape;182;gade01f9d2b_0_273"/>
          <p:cNvSpPr/>
          <p:nvPr/>
        </p:nvSpPr>
        <p:spPr>
          <a:xfrm>
            <a:off x="7115625" y="2928175"/>
            <a:ext cx="1881300" cy="1407900"/>
          </a:xfrm>
          <a:prstGeom prst="wedgeRectCallout">
            <a:avLst>
              <a:gd fmla="val -91245" name="adj1"/>
              <a:gd fmla="val -8941" name="adj2"/>
            </a:avLst>
          </a:prstGeom>
          <a:solidFill>
            <a:srgbClr val="D9EAD3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38761D"/>
                </a:solidFill>
              </a:rPr>
              <a:t>On peut évaluer la qualité de la prédiction !</a:t>
            </a:r>
            <a:endParaRPr b="1" sz="1900">
              <a:solidFill>
                <a:srgbClr val="38761D"/>
              </a:solidFill>
            </a:endParaRPr>
          </a:p>
        </p:txBody>
      </p:sp>
      <p:pic>
        <p:nvPicPr>
          <p:cNvPr id="183" name="Google Shape;183;gade01f9d2b_0_2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4525" y="2552571"/>
            <a:ext cx="745386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4FF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de01f9d2b_0_255"/>
          <p:cNvSpPr txBox="1"/>
          <p:nvPr>
            <p:ph idx="4294967295" type="ctrTitle"/>
          </p:nvPr>
        </p:nvSpPr>
        <p:spPr>
          <a:xfrm>
            <a:off x="1124250" y="1777500"/>
            <a:ext cx="68955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5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3. Des résultats très satisfaisants</a:t>
            </a:r>
            <a:endParaRPr b="1" i="0" sz="4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89" name="Google Shape;189;gade01f9d2b_0_2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de01f9d2b_0_244"/>
          <p:cNvSpPr/>
          <p:nvPr/>
        </p:nvSpPr>
        <p:spPr>
          <a:xfrm>
            <a:off x="2012675" y="2708025"/>
            <a:ext cx="2382600" cy="726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6B26B"/>
          </a:solidFill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/>
              <a:t>Investissement “éclairé”</a:t>
            </a:r>
            <a:br>
              <a:rPr lang="fr" sz="1500"/>
            </a:br>
            <a:r>
              <a:rPr lang="fr" sz="1200"/>
              <a:t>sur les vins de plus forte inflation depuis 5 ans</a:t>
            </a:r>
            <a:endParaRPr sz="1200"/>
          </a:p>
        </p:txBody>
      </p:sp>
      <p:sp>
        <p:nvSpPr>
          <p:cNvPr id="195" name="Google Shape;195;gade01f9d2b_0_244"/>
          <p:cNvSpPr/>
          <p:nvPr/>
        </p:nvSpPr>
        <p:spPr>
          <a:xfrm>
            <a:off x="4575325" y="1776250"/>
            <a:ext cx="2151900" cy="811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Modèle prédictif 1 :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Forêts aléatoires (</a:t>
            </a:r>
            <a:r>
              <a:rPr i="1" lang="fr" sz="1100"/>
              <a:t>random forests</a:t>
            </a:r>
            <a:r>
              <a:rPr lang="fr" sz="1100"/>
              <a:t>) “boostées”</a:t>
            </a:r>
            <a:br>
              <a:rPr lang="fr" sz="1100"/>
            </a:br>
            <a:endParaRPr sz="1100"/>
          </a:p>
        </p:txBody>
      </p:sp>
      <p:sp>
        <p:nvSpPr>
          <p:cNvPr id="196" name="Google Shape;196;gade01f9d2b_0_244"/>
          <p:cNvSpPr/>
          <p:nvPr/>
        </p:nvSpPr>
        <p:spPr>
          <a:xfrm>
            <a:off x="6825600" y="1776250"/>
            <a:ext cx="2189400" cy="811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Modèle prédictif 2 :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Réseau de neurones “denses” et “récurrents” (LSTM)</a:t>
            </a:r>
            <a:br>
              <a:rPr lang="fr" sz="1100"/>
            </a:br>
            <a:endParaRPr sz="1100"/>
          </a:p>
        </p:txBody>
      </p:sp>
      <p:sp>
        <p:nvSpPr>
          <p:cNvPr id="197" name="Google Shape;197;gade01f9d2b_0_24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/>
              <a:t>Pour le test...</a:t>
            </a:r>
            <a:r>
              <a:rPr b="1" lang="fr" sz="2000"/>
              <a:t> nous sommes en 2015</a:t>
            </a:r>
            <a:endParaRPr b="1" sz="2000"/>
          </a:p>
        </p:txBody>
      </p:sp>
      <p:sp>
        <p:nvSpPr>
          <p:cNvPr id="198" name="Google Shape;198;gade01f9d2b_0_244"/>
          <p:cNvSpPr/>
          <p:nvPr/>
        </p:nvSpPr>
        <p:spPr>
          <a:xfrm>
            <a:off x="837325" y="712925"/>
            <a:ext cx="7854900" cy="726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9E9"/>
          </a:solidFill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Données 2015 relatives aux vins dont on souhaite prédire la cote 2020</a:t>
            </a:r>
            <a:br>
              <a:rPr lang="fr" sz="1600"/>
            </a:br>
            <a:r>
              <a:rPr lang="fr" sz="1200"/>
              <a:t>couleur, </a:t>
            </a:r>
            <a:r>
              <a:rPr lang="fr" sz="1200">
                <a:solidFill>
                  <a:schemeClr val="dk1"/>
                </a:solidFill>
              </a:rPr>
              <a:t>c</a:t>
            </a:r>
            <a:r>
              <a:rPr lang="fr" sz="1200">
                <a:solidFill>
                  <a:schemeClr val="dk1"/>
                </a:solidFill>
              </a:rPr>
              <a:t>ote actuelle</a:t>
            </a:r>
            <a:r>
              <a:rPr lang="fr" sz="1200"/>
              <a:t>, i</a:t>
            </a:r>
            <a:r>
              <a:rPr lang="fr" sz="1200"/>
              <a:t>dentité du domaine, historique des cotes du vin, du domaine, de l’appellation...</a:t>
            </a:r>
            <a:endParaRPr sz="1200"/>
          </a:p>
        </p:txBody>
      </p:sp>
      <p:sp>
        <p:nvSpPr>
          <p:cNvPr id="199" name="Google Shape;199;gade01f9d2b_0_244"/>
          <p:cNvSpPr/>
          <p:nvPr/>
        </p:nvSpPr>
        <p:spPr>
          <a:xfrm>
            <a:off x="6933600" y="2785125"/>
            <a:ext cx="1973400" cy="572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6B26B"/>
          </a:solidFill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/>
              <a:t>Recommandation d’investissement 2</a:t>
            </a:r>
            <a:endParaRPr sz="1100"/>
          </a:p>
        </p:txBody>
      </p:sp>
      <p:sp>
        <p:nvSpPr>
          <p:cNvPr id="200" name="Google Shape;200;gade01f9d2b_0_244"/>
          <p:cNvSpPr/>
          <p:nvPr/>
        </p:nvSpPr>
        <p:spPr>
          <a:xfrm>
            <a:off x="4664575" y="2785125"/>
            <a:ext cx="1973400" cy="572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6B26B"/>
          </a:solidFill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/>
              <a:t>Recommandation d’investissement 1</a:t>
            </a:r>
            <a:endParaRPr sz="1100"/>
          </a:p>
        </p:txBody>
      </p:sp>
      <p:sp>
        <p:nvSpPr>
          <p:cNvPr id="201" name="Google Shape;201;gade01f9d2b_0_244"/>
          <p:cNvSpPr/>
          <p:nvPr/>
        </p:nvSpPr>
        <p:spPr>
          <a:xfrm>
            <a:off x="160625" y="2785125"/>
            <a:ext cx="1671300" cy="572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6B26B"/>
          </a:solidFill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/>
              <a:t>Investissement aléatoire</a:t>
            </a:r>
            <a:endParaRPr sz="1100"/>
          </a:p>
        </p:txBody>
      </p:sp>
      <p:sp>
        <p:nvSpPr>
          <p:cNvPr id="202" name="Google Shape;202;gade01f9d2b_0_244"/>
          <p:cNvSpPr/>
          <p:nvPr/>
        </p:nvSpPr>
        <p:spPr>
          <a:xfrm>
            <a:off x="160625" y="3607650"/>
            <a:ext cx="8854488" cy="1479870"/>
          </a:xfrm>
          <a:prstGeom prst="flowChartTerminator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ade01f9d2b_0_244"/>
          <p:cNvSpPr txBox="1"/>
          <p:nvPr/>
        </p:nvSpPr>
        <p:spPr>
          <a:xfrm>
            <a:off x="1175873" y="3635450"/>
            <a:ext cx="70551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chemeClr val="dk1"/>
                </a:solidFill>
              </a:rPr>
              <a:t>Résultat : p</a:t>
            </a:r>
            <a:r>
              <a:rPr b="1" lang="fr">
                <a:solidFill>
                  <a:schemeClr val="dk1"/>
                </a:solidFill>
              </a:rPr>
              <a:t>lus-value (inflation sur 5 ans)</a:t>
            </a:r>
            <a:br>
              <a:rPr lang="fr">
                <a:solidFill>
                  <a:schemeClr val="dk1"/>
                </a:solidFill>
              </a:rPr>
            </a:br>
            <a:r>
              <a:rPr lang="fr">
                <a:solidFill>
                  <a:schemeClr val="dk1"/>
                </a:solidFill>
              </a:rPr>
              <a:t>pour un scénario d’investissement sur 30 vins de 30 domaines différents :</a:t>
            </a:r>
            <a:endParaRPr/>
          </a:p>
        </p:txBody>
      </p:sp>
      <p:sp>
        <p:nvSpPr>
          <p:cNvPr id="204" name="Google Shape;204;gade01f9d2b_0_244"/>
          <p:cNvSpPr txBox="1"/>
          <p:nvPr/>
        </p:nvSpPr>
        <p:spPr>
          <a:xfrm>
            <a:off x="763700" y="4278225"/>
            <a:ext cx="779700" cy="37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+</a:t>
            </a:r>
            <a:r>
              <a:rPr b="1" lang="fr"/>
              <a:t>31 %</a:t>
            </a:r>
            <a:endParaRPr b="1"/>
          </a:p>
        </p:txBody>
      </p:sp>
      <p:sp>
        <p:nvSpPr>
          <p:cNvPr id="205" name="Google Shape;205;gade01f9d2b_0_244"/>
          <p:cNvSpPr txBox="1"/>
          <p:nvPr/>
        </p:nvSpPr>
        <p:spPr>
          <a:xfrm>
            <a:off x="2896950" y="4278225"/>
            <a:ext cx="779700" cy="37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+59 %</a:t>
            </a:r>
            <a:endParaRPr b="1"/>
          </a:p>
        </p:txBody>
      </p:sp>
      <p:sp>
        <p:nvSpPr>
          <p:cNvPr id="206" name="Google Shape;206;gade01f9d2b_0_244"/>
          <p:cNvSpPr txBox="1"/>
          <p:nvPr/>
        </p:nvSpPr>
        <p:spPr>
          <a:xfrm>
            <a:off x="7325571" y="4278225"/>
            <a:ext cx="882900" cy="37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+119 %</a:t>
            </a:r>
            <a:endParaRPr b="1"/>
          </a:p>
        </p:txBody>
      </p:sp>
      <p:sp>
        <p:nvSpPr>
          <p:cNvPr id="207" name="Google Shape;207;gade01f9d2b_0_244"/>
          <p:cNvSpPr txBox="1"/>
          <p:nvPr/>
        </p:nvSpPr>
        <p:spPr>
          <a:xfrm>
            <a:off x="5200029" y="4278225"/>
            <a:ext cx="933300" cy="37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+108 %</a:t>
            </a:r>
            <a:endParaRPr b="1"/>
          </a:p>
        </p:txBody>
      </p:sp>
      <p:cxnSp>
        <p:nvCxnSpPr>
          <p:cNvPr id="208" name="Google Shape;208;gade01f9d2b_0_244"/>
          <p:cNvCxnSpPr>
            <a:endCxn id="195" idx="0"/>
          </p:cNvCxnSpPr>
          <p:nvPr/>
        </p:nvCxnSpPr>
        <p:spPr>
          <a:xfrm>
            <a:off x="5595775" y="1464850"/>
            <a:ext cx="55500" cy="311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" name="Google Shape;209;gade01f9d2b_0_244"/>
          <p:cNvCxnSpPr>
            <a:endCxn id="194" idx="3"/>
          </p:cNvCxnSpPr>
          <p:nvPr/>
        </p:nvCxnSpPr>
        <p:spPr>
          <a:xfrm flipH="1">
            <a:off x="3203975" y="1465425"/>
            <a:ext cx="151200" cy="1242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0" name="Google Shape;210;gade01f9d2b_0_244"/>
          <p:cNvSpPr txBox="1"/>
          <p:nvPr/>
        </p:nvSpPr>
        <p:spPr>
          <a:xfrm>
            <a:off x="285575" y="4559600"/>
            <a:ext cx="18795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</a:rPr>
              <a:t>(inflation moyenne 2015-2020)</a:t>
            </a:r>
            <a:endParaRPr sz="1100"/>
          </a:p>
        </p:txBody>
      </p:sp>
      <p:cxnSp>
        <p:nvCxnSpPr>
          <p:cNvPr id="211" name="Google Shape;211;gade01f9d2b_0_244"/>
          <p:cNvCxnSpPr>
            <a:endCxn id="196" idx="0"/>
          </p:cNvCxnSpPr>
          <p:nvPr/>
        </p:nvCxnSpPr>
        <p:spPr>
          <a:xfrm>
            <a:off x="7738800" y="1463950"/>
            <a:ext cx="181500" cy="312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" name="Google Shape;212;gade01f9d2b_0_244"/>
          <p:cNvCxnSpPr>
            <a:stCxn id="195" idx="2"/>
            <a:endCxn id="200" idx="3"/>
          </p:cNvCxnSpPr>
          <p:nvPr/>
        </p:nvCxnSpPr>
        <p:spPr>
          <a:xfrm>
            <a:off x="5651275" y="2587450"/>
            <a:ext cx="0" cy="197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" name="Google Shape;213;gade01f9d2b_0_244"/>
          <p:cNvCxnSpPr>
            <a:stCxn id="196" idx="2"/>
            <a:endCxn id="199" idx="3"/>
          </p:cNvCxnSpPr>
          <p:nvPr/>
        </p:nvCxnSpPr>
        <p:spPr>
          <a:xfrm>
            <a:off x="7920300" y="2587450"/>
            <a:ext cx="0" cy="197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" name="Google Shape;214;gade01f9d2b_0_244"/>
          <p:cNvCxnSpPr>
            <a:stCxn id="201" idx="1"/>
            <a:endCxn id="204" idx="0"/>
          </p:cNvCxnSpPr>
          <p:nvPr/>
        </p:nvCxnSpPr>
        <p:spPr>
          <a:xfrm>
            <a:off x="996275" y="3357825"/>
            <a:ext cx="157200" cy="920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215" name="Google Shape;215;gade01f9d2b_0_244"/>
          <p:cNvCxnSpPr>
            <a:stCxn id="194" idx="1"/>
            <a:endCxn id="205" idx="0"/>
          </p:cNvCxnSpPr>
          <p:nvPr/>
        </p:nvCxnSpPr>
        <p:spPr>
          <a:xfrm>
            <a:off x="3203975" y="3434925"/>
            <a:ext cx="82800" cy="843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216" name="Google Shape;216;gade01f9d2b_0_244"/>
          <p:cNvCxnSpPr>
            <a:stCxn id="200" idx="1"/>
            <a:endCxn id="207" idx="0"/>
          </p:cNvCxnSpPr>
          <p:nvPr/>
        </p:nvCxnSpPr>
        <p:spPr>
          <a:xfrm>
            <a:off x="5651275" y="3357825"/>
            <a:ext cx="15300" cy="920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217" name="Google Shape;217;gade01f9d2b_0_244"/>
          <p:cNvCxnSpPr>
            <a:stCxn id="199" idx="1"/>
            <a:endCxn id="206" idx="0"/>
          </p:cNvCxnSpPr>
          <p:nvPr/>
        </p:nvCxnSpPr>
        <p:spPr>
          <a:xfrm flipH="1">
            <a:off x="7767000" y="3357825"/>
            <a:ext cx="153300" cy="920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pic>
        <p:nvPicPr>
          <p:cNvPr id="218" name="Google Shape;218;gade01f9d2b_0_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0824" y="2358557"/>
            <a:ext cx="181500" cy="203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ade01f9d2b_0_2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5724" y="2380983"/>
            <a:ext cx="181500" cy="177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ade01f9d2b_0_2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2254" y="2040205"/>
            <a:ext cx="1671300" cy="8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ade01f9d2b_0_2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6790" y="2359345"/>
            <a:ext cx="368595" cy="19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36a517e1c_0_17"/>
          <p:cNvSpPr/>
          <p:nvPr/>
        </p:nvSpPr>
        <p:spPr>
          <a:xfrm>
            <a:off x="2199762" y="2004850"/>
            <a:ext cx="2151900" cy="811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Modèle prédictif 1 :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Forêts aléatoires (</a:t>
            </a:r>
            <a:r>
              <a:rPr i="1" lang="fr" sz="1100"/>
              <a:t>random forests</a:t>
            </a:r>
            <a:r>
              <a:rPr lang="fr" sz="1100"/>
              <a:t>) “boostées”</a:t>
            </a:r>
            <a:br>
              <a:rPr lang="fr" sz="1100"/>
            </a:br>
            <a:endParaRPr sz="1100"/>
          </a:p>
        </p:txBody>
      </p:sp>
      <p:sp>
        <p:nvSpPr>
          <p:cNvPr id="227" name="Google Shape;227;ga36a517e1c_0_17"/>
          <p:cNvSpPr/>
          <p:nvPr/>
        </p:nvSpPr>
        <p:spPr>
          <a:xfrm>
            <a:off x="4754838" y="2004850"/>
            <a:ext cx="2189400" cy="811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Modèle prédictif 2 :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Réseau de neurones “denses” et “récurrents” (LSTM)</a:t>
            </a:r>
            <a:br>
              <a:rPr lang="fr" sz="1100"/>
            </a:br>
            <a:endParaRPr sz="1100"/>
          </a:p>
        </p:txBody>
      </p:sp>
      <p:sp>
        <p:nvSpPr>
          <p:cNvPr id="228" name="Google Shape;228;ga36a517e1c_0_1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/>
              <a:t>En réalité</a:t>
            </a:r>
            <a:r>
              <a:rPr b="1" lang="fr" sz="2000"/>
              <a:t>... nous sommes en 2020</a:t>
            </a:r>
            <a:endParaRPr b="1" sz="2000"/>
          </a:p>
        </p:txBody>
      </p:sp>
      <p:sp>
        <p:nvSpPr>
          <p:cNvPr id="229" name="Google Shape;229;ga36a517e1c_0_17"/>
          <p:cNvSpPr/>
          <p:nvPr/>
        </p:nvSpPr>
        <p:spPr>
          <a:xfrm>
            <a:off x="644550" y="941525"/>
            <a:ext cx="7854900" cy="726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9E9"/>
          </a:solidFill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Données 2020 relatives aux vins dont on souhaite prédire la cote 2025</a:t>
            </a:r>
            <a:br>
              <a:rPr lang="fr" sz="1600"/>
            </a:br>
            <a:r>
              <a:rPr lang="fr" sz="1200"/>
              <a:t>couleur, </a:t>
            </a:r>
            <a:r>
              <a:rPr lang="fr" sz="1200">
                <a:solidFill>
                  <a:schemeClr val="dk1"/>
                </a:solidFill>
              </a:rPr>
              <a:t>cote actuelle</a:t>
            </a:r>
            <a:r>
              <a:rPr lang="fr" sz="1200"/>
              <a:t>, identité du domaine, historique des cotes du vin, du domaine, de l’appellation...</a:t>
            </a:r>
            <a:endParaRPr sz="1200"/>
          </a:p>
        </p:txBody>
      </p:sp>
      <p:sp>
        <p:nvSpPr>
          <p:cNvPr id="230" name="Google Shape;230;ga36a517e1c_0_17"/>
          <p:cNvSpPr/>
          <p:nvPr/>
        </p:nvSpPr>
        <p:spPr>
          <a:xfrm>
            <a:off x="4862838" y="3013725"/>
            <a:ext cx="1973400" cy="572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6B26B"/>
          </a:solidFill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/>
              <a:t>Recommandation d’investissement 2</a:t>
            </a:r>
            <a:endParaRPr sz="1100"/>
          </a:p>
        </p:txBody>
      </p:sp>
      <p:sp>
        <p:nvSpPr>
          <p:cNvPr id="231" name="Google Shape;231;ga36a517e1c_0_17"/>
          <p:cNvSpPr/>
          <p:nvPr/>
        </p:nvSpPr>
        <p:spPr>
          <a:xfrm>
            <a:off x="2289012" y="3013725"/>
            <a:ext cx="1973400" cy="572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6B26B"/>
          </a:solidFill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/>
              <a:t>Recommandation d’investissement 1</a:t>
            </a:r>
            <a:endParaRPr sz="1100"/>
          </a:p>
        </p:txBody>
      </p:sp>
      <p:cxnSp>
        <p:nvCxnSpPr>
          <p:cNvPr id="232" name="Google Shape;232;ga36a517e1c_0_17"/>
          <p:cNvCxnSpPr>
            <a:endCxn id="226" idx="0"/>
          </p:cNvCxnSpPr>
          <p:nvPr/>
        </p:nvCxnSpPr>
        <p:spPr>
          <a:xfrm flipH="1">
            <a:off x="3275712" y="1686550"/>
            <a:ext cx="33300" cy="318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" name="Google Shape;233;ga36a517e1c_0_17"/>
          <p:cNvCxnSpPr>
            <a:endCxn id="227" idx="0"/>
          </p:cNvCxnSpPr>
          <p:nvPr/>
        </p:nvCxnSpPr>
        <p:spPr>
          <a:xfrm>
            <a:off x="5781738" y="1656550"/>
            <a:ext cx="67800" cy="348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" name="Google Shape;234;ga36a517e1c_0_17"/>
          <p:cNvCxnSpPr>
            <a:stCxn id="226" idx="2"/>
            <a:endCxn id="231" idx="3"/>
          </p:cNvCxnSpPr>
          <p:nvPr/>
        </p:nvCxnSpPr>
        <p:spPr>
          <a:xfrm>
            <a:off x="3275712" y="2816050"/>
            <a:ext cx="0" cy="197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" name="Google Shape;235;ga36a517e1c_0_17"/>
          <p:cNvCxnSpPr>
            <a:stCxn id="227" idx="2"/>
            <a:endCxn id="230" idx="3"/>
          </p:cNvCxnSpPr>
          <p:nvPr/>
        </p:nvCxnSpPr>
        <p:spPr>
          <a:xfrm>
            <a:off x="5849538" y="2816050"/>
            <a:ext cx="0" cy="197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6" name="Google Shape;236;ga36a517e1c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0061" y="2587157"/>
            <a:ext cx="181500" cy="203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a36a517e1c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4962" y="2609583"/>
            <a:ext cx="181500" cy="177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a36a517e1c_0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0054" y="2268805"/>
            <a:ext cx="1671300" cy="8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a36a517e1c_0_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4590" y="2587945"/>
            <a:ext cx="368595" cy="19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4FF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ade01f9d2b_0_309"/>
          <p:cNvSpPr txBox="1"/>
          <p:nvPr>
            <p:ph idx="4294967295" type="ctrTitle"/>
          </p:nvPr>
        </p:nvSpPr>
        <p:spPr>
          <a:xfrm>
            <a:off x="1124250" y="1777500"/>
            <a:ext cx="68955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5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r>
              <a:rPr b="1" lang="fr" sz="45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. Un outil en ligne (démonstration)</a:t>
            </a:r>
            <a:endParaRPr b="1" i="0" sz="4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45" name="Google Shape;245;gade01f9d2b_0_3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gade01f9d2b_0_247"/>
          <p:cNvPicPr preferRelativeResize="0"/>
          <p:nvPr/>
        </p:nvPicPr>
        <p:blipFill>
          <a:blip r:embed="rId3">
            <a:alphaModFix amt="65000"/>
          </a:blip>
          <a:stretch>
            <a:fillRect/>
          </a:stretch>
        </p:blipFill>
        <p:spPr>
          <a:xfrm>
            <a:off x="615976" y="40826"/>
            <a:ext cx="7912048" cy="468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ade01f9d2b_0_247"/>
          <p:cNvSpPr txBox="1"/>
          <p:nvPr/>
        </p:nvSpPr>
        <p:spPr>
          <a:xfrm>
            <a:off x="1608300" y="2155800"/>
            <a:ext cx="5927400" cy="8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800" u="sng">
                <a:solidFill>
                  <a:srgbClr val="02444B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http://data.fguerillon.net</a:t>
            </a:r>
            <a:endParaRPr b="1" sz="3800" u="sng">
              <a:solidFill>
                <a:srgbClr val="02444B"/>
              </a:solidFill>
            </a:endParaRPr>
          </a:p>
        </p:txBody>
      </p:sp>
      <p:pic>
        <p:nvPicPr>
          <p:cNvPr id="252" name="Google Shape;252;gade01f9d2b_0_247"/>
          <p:cNvPicPr preferRelativeResize="0"/>
          <p:nvPr/>
        </p:nvPicPr>
        <p:blipFill>
          <a:blip r:embed="rId5">
            <a:alphaModFix amt="75000"/>
          </a:blip>
          <a:stretch>
            <a:fillRect/>
          </a:stretch>
        </p:blipFill>
        <p:spPr>
          <a:xfrm>
            <a:off x="2808200" y="4687187"/>
            <a:ext cx="1130475" cy="38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ade01f9d2b_0_247"/>
          <p:cNvPicPr preferRelativeResize="0"/>
          <p:nvPr/>
        </p:nvPicPr>
        <p:blipFill>
          <a:blip r:embed="rId6">
            <a:alphaModFix amt="75000"/>
          </a:blip>
          <a:stretch>
            <a:fillRect/>
          </a:stretch>
        </p:blipFill>
        <p:spPr>
          <a:xfrm>
            <a:off x="4436450" y="4735640"/>
            <a:ext cx="952625" cy="33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ade01f9d2b_0_247"/>
          <p:cNvPicPr preferRelativeResize="0"/>
          <p:nvPr/>
        </p:nvPicPr>
        <p:blipFill>
          <a:blip r:embed="rId7">
            <a:alphaModFix amt="75000"/>
          </a:blip>
          <a:stretch>
            <a:fillRect/>
          </a:stretch>
        </p:blipFill>
        <p:spPr>
          <a:xfrm>
            <a:off x="5528725" y="4767325"/>
            <a:ext cx="601600" cy="23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4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"/>
          <p:cNvSpPr txBox="1"/>
          <p:nvPr>
            <p:ph idx="4294967295" type="ctrTitle"/>
          </p:nvPr>
        </p:nvSpPr>
        <p:spPr>
          <a:xfrm>
            <a:off x="1914450" y="2131200"/>
            <a:ext cx="5315100" cy="8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143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449"/>
              </a:buClr>
              <a:buSzPts val="4500"/>
              <a:buFont typeface="Inter"/>
              <a:buAutoNum type="arabicPeriod"/>
            </a:pPr>
            <a:r>
              <a:rPr b="1" lang="fr" sz="45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Le constat</a:t>
            </a:r>
            <a:endParaRPr b="1" i="0" sz="4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6" name="Google Shape;8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ga36a517e1c_0_1" title="video_pred_2020_01.wm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66334"/>
            <a:ext cx="8839201" cy="4372832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a36a517e1c_0_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/>
              <a:t>En 2020</a:t>
            </a:r>
            <a:endParaRPr b="1"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4FF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a36a517e1c_1_14"/>
          <p:cNvSpPr txBox="1"/>
          <p:nvPr>
            <p:ph idx="4294967295" type="ctrTitle"/>
          </p:nvPr>
        </p:nvSpPr>
        <p:spPr>
          <a:xfrm>
            <a:off x="1124250" y="2118600"/>
            <a:ext cx="6895500" cy="9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5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r>
              <a:rPr b="1" lang="fr" sz="45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. Pour aller plus loin</a:t>
            </a:r>
            <a:endParaRPr b="1" i="0" sz="4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66" name="Google Shape;266;ga36a517e1c_1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a36a517e1c_1_19"/>
          <p:cNvSpPr/>
          <p:nvPr/>
        </p:nvSpPr>
        <p:spPr>
          <a:xfrm>
            <a:off x="5841600" y="2297051"/>
            <a:ext cx="3226200" cy="7827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073763"/>
                </a:solidFill>
              </a:rPr>
              <a:t>Des résultats encore meilleurs... </a:t>
            </a:r>
            <a:r>
              <a:rPr b="1" lang="fr" sz="1800">
                <a:solidFill>
                  <a:srgbClr val="073763"/>
                </a:solidFill>
              </a:rPr>
              <a:t>?</a:t>
            </a:r>
            <a:endParaRPr b="1" sz="1800">
              <a:solidFill>
                <a:srgbClr val="073763"/>
              </a:solidFill>
            </a:endParaRPr>
          </a:p>
        </p:txBody>
      </p:sp>
      <p:sp>
        <p:nvSpPr>
          <p:cNvPr id="272" name="Google Shape;272;ga36a517e1c_1_19"/>
          <p:cNvSpPr/>
          <p:nvPr/>
        </p:nvSpPr>
        <p:spPr>
          <a:xfrm>
            <a:off x="221225" y="227375"/>
            <a:ext cx="3881196" cy="2406996"/>
          </a:xfrm>
          <a:prstGeom prst="flowChartDocument">
            <a:avLst/>
          </a:prstGeom>
          <a:solidFill>
            <a:srgbClr val="FFFAE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 u="sng"/>
              <a:t>Ajout de données (variables explicatives) sur la qualité des vins</a:t>
            </a:r>
            <a:br>
              <a:rPr lang="fr" sz="1600"/>
            </a:b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/>
              <a:t>Opération en cours avec les notes de la Revue du vin de France. 2 défis :</a:t>
            </a:r>
            <a:endParaRPr sz="1500"/>
          </a:p>
          <a:p>
            <a:pPr indent="-177800" lvl="0" marL="26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 sz="1500"/>
              <a:t>jointure sur champs libres renseignés différemment</a:t>
            </a:r>
            <a:endParaRPr sz="1500"/>
          </a:p>
          <a:p>
            <a:pPr indent="-177800" lvl="0" marL="26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 sz="1500"/>
              <a:t>valeurs manquantes </a:t>
            </a:r>
            <a:endParaRPr sz="1500"/>
          </a:p>
        </p:txBody>
      </p:sp>
      <p:pic>
        <p:nvPicPr>
          <p:cNvPr id="273" name="Google Shape;273;ga36a517e1c_1_19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1005472" y="2264149"/>
            <a:ext cx="756425" cy="23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a36a517e1c_1_19"/>
          <p:cNvSpPr/>
          <p:nvPr/>
        </p:nvSpPr>
        <p:spPr>
          <a:xfrm rot="7107074">
            <a:off x="4830883" y="1127176"/>
            <a:ext cx="379085" cy="1897743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a36a517e1c_1_19"/>
          <p:cNvSpPr/>
          <p:nvPr/>
        </p:nvSpPr>
        <p:spPr>
          <a:xfrm>
            <a:off x="4961950" y="3685200"/>
            <a:ext cx="3460428" cy="1366848"/>
          </a:xfrm>
          <a:prstGeom prst="flowChartDocument">
            <a:avLst/>
          </a:prstGeom>
          <a:solidFill>
            <a:srgbClr val="FFFAE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 u="sng"/>
              <a:t>Ajout de données sur la qualité des millésimes</a:t>
            </a:r>
            <a:br>
              <a:rPr lang="fr" sz="1600"/>
            </a:b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/>
              <a:t>A étudier selon résultats précédents</a:t>
            </a:r>
            <a:endParaRPr sz="1500"/>
          </a:p>
        </p:txBody>
      </p:sp>
      <p:sp>
        <p:nvSpPr>
          <p:cNvPr id="276" name="Google Shape;276;ga36a517e1c_1_19"/>
          <p:cNvSpPr/>
          <p:nvPr/>
        </p:nvSpPr>
        <p:spPr>
          <a:xfrm rot="4229372">
            <a:off x="4700284" y="2178762"/>
            <a:ext cx="379066" cy="2044317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a36a517e1c_1_19"/>
          <p:cNvSpPr/>
          <p:nvPr/>
        </p:nvSpPr>
        <p:spPr>
          <a:xfrm>
            <a:off x="5124225" y="215600"/>
            <a:ext cx="3847770" cy="1680642"/>
          </a:xfrm>
          <a:prstGeom prst="flowChartDocument">
            <a:avLst/>
          </a:prstGeom>
          <a:solidFill>
            <a:srgbClr val="FFFAE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 u="sng"/>
              <a:t>Sélection et optimisation des variables explicatives (</a:t>
            </a:r>
            <a:r>
              <a:rPr b="1" i="1" lang="fr" sz="1600" u="sng"/>
              <a:t>feature engineering</a:t>
            </a:r>
            <a:r>
              <a:rPr b="1" lang="fr" sz="1600" u="sng"/>
              <a:t>)</a:t>
            </a:r>
            <a:br>
              <a:rPr lang="fr" sz="1600"/>
            </a:b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500">
                <a:solidFill>
                  <a:schemeClr val="dk1"/>
                </a:solidFill>
              </a:rPr>
              <a:t>A étudier</a:t>
            </a:r>
            <a:endParaRPr sz="1500"/>
          </a:p>
        </p:txBody>
      </p:sp>
      <p:sp>
        <p:nvSpPr>
          <p:cNvPr id="278" name="Google Shape;278;ga36a517e1c_1_19"/>
          <p:cNvSpPr/>
          <p:nvPr/>
        </p:nvSpPr>
        <p:spPr>
          <a:xfrm rot="10198734">
            <a:off x="6636832" y="1863788"/>
            <a:ext cx="379287" cy="432013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a36a517e1c_1_19"/>
          <p:cNvSpPr/>
          <p:nvPr/>
        </p:nvSpPr>
        <p:spPr>
          <a:xfrm>
            <a:off x="284425" y="2862975"/>
            <a:ext cx="3545208" cy="2009070"/>
          </a:xfrm>
          <a:prstGeom prst="flowChartDocument">
            <a:avLst/>
          </a:prstGeom>
          <a:solidFill>
            <a:srgbClr val="FFFAE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 u="sng"/>
              <a:t>Analyse approfondie des écarts </a:t>
            </a:r>
            <a:r>
              <a:rPr lang="fr" sz="1600"/>
              <a:t>(prédiction vs. inflation réelle)</a:t>
            </a:r>
            <a:br>
              <a:rPr b="1" lang="fr" sz="1600" u="sng"/>
            </a:br>
            <a:r>
              <a:rPr lang="fr" sz="1600"/>
              <a:t>pour identifier d’autres sources de données pertinentes</a:t>
            </a:r>
            <a:br>
              <a:rPr lang="fr" sz="1600"/>
            </a:b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/>
              <a:t>A étudier</a:t>
            </a:r>
            <a:endParaRPr sz="1500"/>
          </a:p>
        </p:txBody>
      </p:sp>
      <p:sp>
        <p:nvSpPr>
          <p:cNvPr id="280" name="Google Shape;280;ga36a517e1c_1_19"/>
          <p:cNvSpPr/>
          <p:nvPr/>
        </p:nvSpPr>
        <p:spPr>
          <a:xfrm rot="354275">
            <a:off x="6773938" y="3089252"/>
            <a:ext cx="379111" cy="538605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DBD0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7"/>
          <p:cNvSpPr txBox="1"/>
          <p:nvPr>
            <p:ph idx="4294967295" type="ctrTitle"/>
          </p:nvPr>
        </p:nvSpPr>
        <p:spPr>
          <a:xfrm>
            <a:off x="1089727" y="1970768"/>
            <a:ext cx="5315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fr" sz="5600" u="none" cap="none" strike="noStrik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Merci, </a:t>
            </a:r>
            <a:endParaRPr b="1" i="0" sz="56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86" name="Google Shape;28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8625" y="3006625"/>
            <a:ext cx="4599299" cy="2136876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7"/>
          <p:cNvSpPr txBox="1"/>
          <p:nvPr>
            <p:ph idx="4294967295" type="ctrTitle"/>
          </p:nvPr>
        </p:nvSpPr>
        <p:spPr>
          <a:xfrm>
            <a:off x="1128891" y="2834643"/>
            <a:ext cx="5315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fr" sz="2400" u="none" cap="none" strike="noStrik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à bientôt ! </a:t>
            </a:r>
            <a:endParaRPr b="0" i="0" sz="24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88" name="Google Shape;28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2375" y="915775"/>
            <a:ext cx="797425" cy="83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gade01f9d2b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03" y="0"/>
            <a:ext cx="9586898" cy="51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gade01f9d2b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575" y="-133099"/>
            <a:ext cx="94836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de01f9d2b_0_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ade01f9d2b_0_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gade01f9d2b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5900"/>
            <a:ext cx="94836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gade01f9d2b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1575"/>
            <a:ext cx="9615611" cy="521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gade01f9d2b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400" y="216375"/>
            <a:ext cx="2969002" cy="1670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ade01f9d2b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11125" y="2592150"/>
            <a:ext cx="3328501" cy="24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ade01f9d2b_0_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9525" y="216375"/>
            <a:ext cx="2560550" cy="276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ade01f9d2b_0_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2538275" y="96775"/>
            <a:ext cx="919124" cy="91912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ade01f9d2b_0_38"/>
          <p:cNvSpPr/>
          <p:nvPr/>
        </p:nvSpPr>
        <p:spPr>
          <a:xfrm>
            <a:off x="3900113" y="216375"/>
            <a:ext cx="1855800" cy="919200"/>
          </a:xfrm>
          <a:prstGeom prst="wedgeRoundRectCallout">
            <a:avLst>
              <a:gd fmla="val -90328" name="adj1"/>
              <a:gd fmla="val 10874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0B5394"/>
                </a:solidFill>
              </a:rPr>
              <a:t>Les grands vins deviennent inaccessibles !</a:t>
            </a:r>
            <a:endParaRPr sz="1600">
              <a:solidFill>
                <a:srgbClr val="0B5394"/>
              </a:solidFill>
            </a:endParaRPr>
          </a:p>
        </p:txBody>
      </p:sp>
      <p:pic>
        <p:nvPicPr>
          <p:cNvPr id="118" name="Google Shape;118;gade01f9d2b_0_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4350" y="96775"/>
            <a:ext cx="919124" cy="91912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ade01f9d2b_0_38"/>
          <p:cNvSpPr/>
          <p:nvPr/>
        </p:nvSpPr>
        <p:spPr>
          <a:xfrm>
            <a:off x="3906351" y="216375"/>
            <a:ext cx="1855800" cy="919200"/>
          </a:xfrm>
          <a:prstGeom prst="wedgeRoundRectCallout">
            <a:avLst>
              <a:gd fmla="val 82181" name="adj1"/>
              <a:gd fmla="val 7392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0B5394"/>
                </a:solidFill>
              </a:rPr>
              <a:t>Les grands vins deviennent inaccessibles !</a:t>
            </a:r>
            <a:endParaRPr sz="1600">
              <a:solidFill>
                <a:srgbClr val="0B5394"/>
              </a:solidFill>
            </a:endParaRPr>
          </a:p>
        </p:txBody>
      </p:sp>
      <p:pic>
        <p:nvPicPr>
          <p:cNvPr id="120" name="Google Shape;120;gade01f9d2b_0_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75900" y="3339805"/>
            <a:ext cx="1140200" cy="95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ade01f9d2b_0_38"/>
          <p:cNvSpPr/>
          <p:nvPr/>
        </p:nvSpPr>
        <p:spPr>
          <a:xfrm>
            <a:off x="4262950" y="3288480"/>
            <a:ext cx="1855800" cy="623100"/>
          </a:xfrm>
          <a:prstGeom prst="wedgeRoundRectCallout">
            <a:avLst>
              <a:gd fmla="val -67410" name="adj1"/>
              <a:gd fmla="val 27757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0B5394"/>
                </a:solidFill>
              </a:rPr>
              <a:t>Je fais de belles plus-values !</a:t>
            </a:r>
            <a:endParaRPr sz="1600">
              <a:solidFill>
                <a:srgbClr val="0B5394"/>
              </a:solidFill>
            </a:endParaRPr>
          </a:p>
        </p:txBody>
      </p:sp>
      <p:sp>
        <p:nvSpPr>
          <p:cNvPr id="122" name="Google Shape;122;gade01f9d2b_0_38"/>
          <p:cNvSpPr/>
          <p:nvPr/>
        </p:nvSpPr>
        <p:spPr>
          <a:xfrm>
            <a:off x="3178625" y="4181925"/>
            <a:ext cx="653000" cy="8474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274E13"/>
                </a:solidFill>
                <a:latin typeface="Arial"/>
              </a:rPr>
              <a:t>?</a:t>
            </a:r>
          </a:p>
        </p:txBody>
      </p:sp>
      <p:sp>
        <p:nvSpPr>
          <p:cNvPr id="123" name="Google Shape;123;gade01f9d2b_0_38"/>
          <p:cNvSpPr/>
          <p:nvPr/>
        </p:nvSpPr>
        <p:spPr>
          <a:xfrm>
            <a:off x="2635100" y="1176288"/>
            <a:ext cx="653000" cy="8474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274E13"/>
                </a:solidFill>
                <a:latin typeface="Arial"/>
              </a:rPr>
              <a:t>?</a:t>
            </a:r>
          </a:p>
        </p:txBody>
      </p:sp>
      <p:sp>
        <p:nvSpPr>
          <p:cNvPr id="124" name="Google Shape;124;gade01f9d2b_0_38"/>
          <p:cNvSpPr/>
          <p:nvPr/>
        </p:nvSpPr>
        <p:spPr>
          <a:xfrm>
            <a:off x="6247413" y="2187575"/>
            <a:ext cx="653000" cy="8474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274E13"/>
                </a:solidFill>
                <a:latin typeface="Arial"/>
              </a:rPr>
              <a:t>?</a:t>
            </a:r>
          </a:p>
        </p:txBody>
      </p:sp>
      <p:sp>
        <p:nvSpPr>
          <p:cNvPr id="125" name="Google Shape;125;gade01f9d2b_0_38"/>
          <p:cNvSpPr/>
          <p:nvPr/>
        </p:nvSpPr>
        <p:spPr>
          <a:xfrm>
            <a:off x="3457400" y="2008175"/>
            <a:ext cx="2663400" cy="847500"/>
          </a:xfrm>
          <a:prstGeom prst="wedgeRoundRectCallout">
            <a:avLst>
              <a:gd fmla="val 66766" name="adj1"/>
              <a:gd fmla="val -22673" name="adj2"/>
              <a:gd fmla="val 0" name="adj3"/>
            </a:avLst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274E13"/>
                </a:solidFill>
              </a:rPr>
              <a:t>Quelle stratégie d’achat ? de garde ? de tarification sur ma carte ?</a:t>
            </a:r>
            <a:endParaRPr sz="1600">
              <a:solidFill>
                <a:srgbClr val="274E13"/>
              </a:solidFill>
            </a:endParaRPr>
          </a:p>
        </p:txBody>
      </p:sp>
      <p:sp>
        <p:nvSpPr>
          <p:cNvPr id="126" name="Google Shape;126;gade01f9d2b_0_38"/>
          <p:cNvSpPr/>
          <p:nvPr/>
        </p:nvSpPr>
        <p:spPr>
          <a:xfrm>
            <a:off x="3592800" y="1319875"/>
            <a:ext cx="2307000" cy="504000"/>
          </a:xfrm>
          <a:prstGeom prst="wedgeRoundRectCallout">
            <a:avLst>
              <a:gd fmla="val -65908" name="adj1"/>
              <a:gd fmla="val -27415" name="adj2"/>
              <a:gd fmla="val 0" name="adj3"/>
            </a:avLst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274E13"/>
                </a:solidFill>
              </a:rPr>
              <a:t>Lesquels devrais-je acheter cette année ?</a:t>
            </a:r>
            <a:endParaRPr sz="1600">
              <a:solidFill>
                <a:srgbClr val="274E13"/>
              </a:solidFill>
            </a:endParaRPr>
          </a:p>
        </p:txBody>
      </p:sp>
      <p:sp>
        <p:nvSpPr>
          <p:cNvPr id="127" name="Google Shape;127;gade01f9d2b_0_38"/>
          <p:cNvSpPr/>
          <p:nvPr/>
        </p:nvSpPr>
        <p:spPr>
          <a:xfrm>
            <a:off x="4250750" y="4223150"/>
            <a:ext cx="2884500" cy="575400"/>
          </a:xfrm>
          <a:prstGeom prst="wedgeRoundRectCallout">
            <a:avLst>
              <a:gd fmla="val -65917" name="adj1"/>
              <a:gd fmla="val -17948" name="adj2"/>
              <a:gd fmla="val 0" name="adj3"/>
            </a:avLst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274E13"/>
                </a:solidFill>
              </a:rPr>
              <a:t>Sur quels vins investir ?</a:t>
            </a:r>
            <a:endParaRPr sz="1600">
              <a:solidFill>
                <a:srgbClr val="274E1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274E13"/>
                </a:solidFill>
              </a:rPr>
              <a:t>Faut-il vendre ou conserver ?</a:t>
            </a:r>
            <a:endParaRPr sz="1600">
              <a:solidFill>
                <a:srgbClr val="274E13"/>
              </a:solidFill>
            </a:endParaRPr>
          </a:p>
        </p:txBody>
      </p:sp>
      <p:sp>
        <p:nvSpPr>
          <p:cNvPr id="128" name="Google Shape;128;gade01f9d2b_0_38"/>
          <p:cNvSpPr/>
          <p:nvPr/>
        </p:nvSpPr>
        <p:spPr>
          <a:xfrm>
            <a:off x="2419100" y="3039975"/>
            <a:ext cx="6068100" cy="1058700"/>
          </a:xfrm>
          <a:prstGeom prst="wedgeRoundRectCallout">
            <a:avLst>
              <a:gd fmla="val -49924" name="adj1"/>
              <a:gd fmla="val -9129" name="adj2"/>
              <a:gd fmla="val 0" name="adj3"/>
            </a:avLst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300">
                <a:solidFill>
                  <a:srgbClr val="274E13"/>
                </a:solidFill>
              </a:rPr>
              <a:t>Peut-on prédire l’évolution du prix des grands vins sur les prochaines années ?</a:t>
            </a:r>
            <a:endParaRPr b="1" sz="2300">
              <a:solidFill>
                <a:srgbClr val="274E1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4FF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de01f9d2b_0_152"/>
          <p:cNvSpPr txBox="1"/>
          <p:nvPr>
            <p:ph idx="4294967295" type="ctrTitle"/>
          </p:nvPr>
        </p:nvSpPr>
        <p:spPr>
          <a:xfrm>
            <a:off x="1124250" y="2131200"/>
            <a:ext cx="6895500" cy="8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5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2. Une opportunité...</a:t>
            </a:r>
            <a:endParaRPr b="1" i="0" sz="4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34" name="Google Shape;134;gade01f9d2b_0_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gade01f9d2b_0_97"/>
          <p:cNvPicPr preferRelativeResize="0"/>
          <p:nvPr/>
        </p:nvPicPr>
        <p:blipFill rotWithShape="1">
          <a:blip r:embed="rId3">
            <a:alphaModFix amt="31000"/>
          </a:blip>
          <a:srcRect b="0" l="0" r="0" t="0"/>
          <a:stretch/>
        </p:blipFill>
        <p:spPr>
          <a:xfrm>
            <a:off x="1846075" y="0"/>
            <a:ext cx="552600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ade01f9d2b_0_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21400" y="670550"/>
            <a:ext cx="3465550" cy="9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ade01f9d2b_0_97"/>
          <p:cNvSpPr txBox="1"/>
          <p:nvPr>
            <p:ph type="title"/>
          </p:nvPr>
        </p:nvSpPr>
        <p:spPr>
          <a:xfrm>
            <a:off x="156225" y="877175"/>
            <a:ext cx="48432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 sz="25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Un site internet de référence : </a:t>
            </a:r>
            <a:endParaRPr sz="25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2" name="Google Shape;142;gade01f9d2b_0_97"/>
          <p:cNvSpPr/>
          <p:nvPr/>
        </p:nvSpPr>
        <p:spPr>
          <a:xfrm>
            <a:off x="196675" y="1730950"/>
            <a:ext cx="3608700" cy="997800"/>
          </a:xfrm>
          <a:prstGeom prst="wedgeRoundRectCallout">
            <a:avLst>
              <a:gd fmla="val 63505" name="adj1"/>
              <a:gd fmla="val -88793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fr" sz="1900" u="none" cap="none" strike="noStrike">
                <a:solidFill>
                  <a:srgbClr val="20124D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r>
              <a:rPr lang="fr" sz="1900">
                <a:solidFill>
                  <a:srgbClr val="20124D"/>
                </a:solidFill>
                <a:latin typeface="Inter"/>
                <a:ea typeface="Inter"/>
                <a:cs typeface="Inter"/>
                <a:sym typeface="Inter"/>
              </a:rPr>
              <a:t>8</a:t>
            </a:r>
            <a:r>
              <a:rPr b="0" i="0" lang="fr" sz="1900" u="none" cap="none" strike="noStrike">
                <a:solidFill>
                  <a:srgbClr val="20124D"/>
                </a:solidFill>
                <a:latin typeface="Inter"/>
                <a:ea typeface="Inter"/>
                <a:cs typeface="Inter"/>
                <a:sym typeface="Inter"/>
              </a:rPr>
              <a:t>000 vins millésimés cotés depuis le millésime </a:t>
            </a:r>
            <a:r>
              <a:rPr lang="fr" sz="1900">
                <a:solidFill>
                  <a:srgbClr val="20124D"/>
                </a:solidFill>
                <a:latin typeface="Inter"/>
                <a:ea typeface="Inter"/>
                <a:cs typeface="Inter"/>
                <a:sym typeface="Inter"/>
              </a:rPr>
              <a:t>1996</a:t>
            </a:r>
            <a:endParaRPr b="0" i="0" sz="1900" u="none" cap="none" strike="noStrike">
              <a:solidFill>
                <a:srgbClr val="20124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3" name="Google Shape;143;gade01f9d2b_0_97"/>
          <p:cNvSpPr/>
          <p:nvPr/>
        </p:nvSpPr>
        <p:spPr>
          <a:xfrm>
            <a:off x="2197375" y="3384975"/>
            <a:ext cx="2766300" cy="689100"/>
          </a:xfrm>
          <a:prstGeom prst="wedgeRoundRectCallout">
            <a:avLst>
              <a:gd fmla="val 52102" name="adj1"/>
              <a:gd fmla="val -288706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fr" sz="1900" u="none" cap="none" strike="noStrike">
                <a:solidFill>
                  <a:srgbClr val="20124D"/>
                </a:solidFill>
                <a:latin typeface="Inter"/>
                <a:ea typeface="Inter"/>
                <a:cs typeface="Inter"/>
                <a:sym typeface="Inter"/>
              </a:rPr>
              <a:t>L’historique des cotes</a:t>
            </a:r>
            <a:endParaRPr b="0" i="0" sz="1900" u="none" cap="none" strike="noStrike">
              <a:solidFill>
                <a:srgbClr val="20124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4" name="Google Shape;144;gade01f9d2b_0_97"/>
          <p:cNvSpPr/>
          <p:nvPr/>
        </p:nvSpPr>
        <p:spPr>
          <a:xfrm>
            <a:off x="6217450" y="1910475"/>
            <a:ext cx="2723700" cy="1245900"/>
          </a:xfrm>
          <a:prstGeom prst="wedgeRoundRectCallout">
            <a:avLst>
              <a:gd fmla="val -47726" name="adj1"/>
              <a:gd fmla="val -98722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fr" sz="1900" u="none" cap="none" strike="noStrike">
                <a:solidFill>
                  <a:srgbClr val="20124D"/>
                </a:solidFill>
                <a:latin typeface="Inter"/>
                <a:ea typeface="Inter"/>
                <a:cs typeface="Inter"/>
                <a:sym typeface="Inter"/>
              </a:rPr>
              <a:t>Des données qualitatives bien structurées sur les vins connus</a:t>
            </a:r>
            <a:endParaRPr b="0" i="0" sz="1900" u="none" cap="none" strike="noStrike">
              <a:solidFill>
                <a:srgbClr val="20124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5" name="Google Shape;145;gade01f9d2b_0_97"/>
          <p:cNvSpPr/>
          <p:nvPr/>
        </p:nvSpPr>
        <p:spPr>
          <a:xfrm>
            <a:off x="5097400" y="3641375"/>
            <a:ext cx="3554100" cy="846300"/>
          </a:xfrm>
          <a:prstGeom prst="wedgeRoundRectCallout">
            <a:avLst>
              <a:gd fmla="val -38141" name="adj1"/>
              <a:gd fmla="val -261928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fr" sz="1900">
                <a:solidFill>
                  <a:srgbClr val="20124D"/>
                </a:solidFill>
                <a:latin typeface="Inter"/>
                <a:ea typeface="Inter"/>
                <a:cs typeface="Inter"/>
                <a:sym typeface="Inter"/>
              </a:rPr>
              <a:t>Des données accessibles</a:t>
            </a:r>
            <a:br>
              <a:rPr b="1" lang="fr" sz="1900">
                <a:solidFill>
                  <a:srgbClr val="20124D"/>
                </a:solidFill>
                <a:latin typeface="Inter"/>
                <a:ea typeface="Inter"/>
                <a:cs typeface="Inter"/>
                <a:sym typeface="Inter"/>
              </a:rPr>
            </a:br>
            <a:endParaRPr b="1" i="0" sz="1900" u="none" cap="none" strike="noStrike">
              <a:solidFill>
                <a:srgbClr val="20124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46" name="Google Shape;146;gade01f9d2b_0_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3937" y="4102874"/>
            <a:ext cx="961025" cy="29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